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SemiBold-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slide" Target="slides/slide1.xml"/><Relationship Id="rId19" Type="http://schemas.openxmlformats.org/officeDocument/2006/relationships/font" Target="fonts/Nunito-italic.fntdata"/><Relationship Id="rId6" Type="http://schemas.openxmlformats.org/officeDocument/2006/relationships/slide" Target="slides/slide2.xml"/><Relationship Id="rId18"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51db8625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51db8625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d51db8625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 Id="rId6" Type="http://schemas.openxmlformats.org/officeDocument/2006/relationships/hyperlink" Target="https://docs.google.com/spreadsheets/d/1CQK9vK6pHrssCAB1glM9QhZQiUsD6ni9HpDKusIilDs/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mailto:m.agarwal@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July 05 to July 09</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0"/>
          <p:cNvSpPr txBox="1"/>
          <p:nvPr>
            <p:ph type="title"/>
          </p:nvPr>
        </p:nvSpPr>
        <p:spPr>
          <a:xfrm>
            <a:off x="6740525" y="2836550"/>
            <a:ext cx="5494200" cy="91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Overview</a:t>
            </a:r>
            <a:endParaRPr/>
          </a:p>
        </p:txBody>
      </p:sp>
      <p:sp>
        <p:nvSpPr>
          <p:cNvPr id="172" name="Google Shape;172;p20"/>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9" name="Google Shape;179;p21"/>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317500" lvl="0" marL="457200" rtl="0" algn="l">
              <a:lnSpc>
                <a:spcPct val="150000"/>
              </a:lnSpc>
              <a:spcBef>
                <a:spcPts val="0"/>
              </a:spcBef>
              <a:spcAft>
                <a:spcPts val="0"/>
              </a:spcAft>
              <a:buSzPts val="1400"/>
              <a:buChar char="●"/>
            </a:pPr>
            <a:r>
              <a:rPr lang="en-US" sz="1400"/>
              <a:t>General action Items tracking sheet: </a:t>
            </a:r>
            <a:r>
              <a:rPr lang="en-US" sz="1400" u="sng">
                <a:solidFill>
                  <a:schemeClr val="hlink"/>
                </a:solidFill>
                <a:hlinkClick r:id="rId6"/>
              </a:rPr>
              <a:t>https://docs.google.com/spreadsheets/d/1CQK9vK6pHrssCAB1glM9QhZQiUsD6ni9HpDKusIilDs/edit?usp=sharing</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a:t>
            </a:r>
            <a:r>
              <a:rPr b="0" lang="en-US" sz="2700">
                <a:latin typeface="Arial"/>
                <a:ea typeface="Arial"/>
                <a:cs typeface="Arial"/>
                <a:sym typeface="Arial"/>
              </a:rPr>
              <a:t>July 05 to July 09</a:t>
            </a:r>
            <a:r>
              <a:rPr lang="en-US" sz="2600"/>
              <a:t>)</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a:t>
            </a:r>
            <a:r>
              <a:rPr lang="en-US" sz="2700">
                <a:latin typeface="Arial"/>
                <a:ea typeface="Arial"/>
                <a:cs typeface="Arial"/>
                <a:sym typeface="Arial"/>
              </a:rPr>
              <a:t>July 05 to July 09</a:t>
            </a:r>
            <a:r>
              <a:rPr b="1" lang="en-US" sz="2600">
                <a:latin typeface="Nunito"/>
                <a:ea typeface="Nunito"/>
                <a:cs typeface="Nunito"/>
                <a:sym typeface="Nunito"/>
              </a:rPr>
              <a:t>) </a:t>
            </a:r>
            <a:endParaRPr/>
          </a:p>
        </p:txBody>
      </p:sp>
      <p:sp>
        <p:nvSpPr>
          <p:cNvPr id="193" name="Google Shape;19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4" name="Google Shape;194;p23"/>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95" name="Google Shape;195;p23"/>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Week </a:t>
            </a:r>
            <a:r>
              <a:rPr b="1" lang="en-US"/>
              <a:t>Highlights</a:t>
            </a:r>
            <a:r>
              <a:rPr b="1" lang="en-US"/>
              <a:t>:</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Modules Migration [By Verts Team]</a:t>
            </a:r>
            <a:endParaRPr b="1"/>
          </a:p>
          <a:p>
            <a:pPr indent="0" lvl="0" marL="0" rtl="0" algn="l">
              <a:spcBef>
                <a:spcPts val="0"/>
              </a:spcBef>
              <a:spcAft>
                <a:spcPts val="0"/>
              </a:spcAft>
              <a:buNone/>
            </a:pPr>
            <a:r>
              <a:rPr b="1" lang="en-US"/>
              <a:t>Saarus:</a:t>
            </a:r>
            <a:endParaRPr b="1"/>
          </a:p>
          <a:p>
            <a:pPr indent="-317500" lvl="0" marL="457200" rtl="0" algn="l">
              <a:spcBef>
                <a:spcPts val="0"/>
              </a:spcBef>
              <a:spcAft>
                <a:spcPts val="0"/>
              </a:spcAft>
              <a:buSzPts val="1400"/>
              <a:buChar char="●"/>
            </a:pPr>
            <a:r>
              <a:rPr lang="en-US"/>
              <a:t>Competed Saarus ERP Code Migration.</a:t>
            </a:r>
            <a:endParaRPr/>
          </a:p>
          <a:p>
            <a:pPr indent="-317500" lvl="0" marL="457200" rtl="0" algn="l">
              <a:spcBef>
                <a:spcPts val="0"/>
              </a:spcBef>
              <a:spcAft>
                <a:spcPts val="0"/>
              </a:spcAft>
              <a:buSzPts val="1400"/>
              <a:buChar char="●"/>
            </a:pPr>
            <a:r>
              <a:rPr lang="en-US"/>
              <a:t>Testing In Demo in-Progress.</a:t>
            </a:r>
            <a:endParaRPr/>
          </a:p>
          <a:p>
            <a:pPr indent="-317500" lvl="0" marL="457200" rtl="0" algn="l">
              <a:spcBef>
                <a:spcPts val="0"/>
              </a:spcBef>
              <a:spcAft>
                <a:spcPts val="0"/>
              </a:spcAft>
              <a:buSzPts val="1400"/>
              <a:buChar char="●"/>
            </a:pPr>
            <a:r>
              <a:rPr lang="en-US"/>
              <a:t>Starting the Data - migration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b="1"/>
          </a:p>
          <a:p>
            <a:pPr indent="-317500" lvl="0" marL="457200" rtl="0" algn="l">
              <a:spcBef>
                <a:spcPts val="0"/>
              </a:spcBef>
              <a:spcAft>
                <a:spcPts val="0"/>
              </a:spcAft>
              <a:buSzPts val="1400"/>
              <a:buChar char="●"/>
            </a:pPr>
            <a:r>
              <a:rPr lang="en-US"/>
              <a:t>Completed the Migration of KNK Finance and dependent module.</a:t>
            </a:r>
            <a:endParaRPr/>
          </a:p>
          <a:p>
            <a:pPr indent="-317500" lvl="0" marL="457200" rtl="0" algn="l">
              <a:spcBef>
                <a:spcPts val="0"/>
              </a:spcBef>
              <a:spcAft>
                <a:spcPts val="0"/>
              </a:spcAft>
              <a:buSzPts val="1400"/>
              <a:buChar char="●"/>
            </a:pPr>
            <a:r>
              <a:rPr lang="en-US"/>
              <a:t>Overall KNK Migration [45% done]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Functional Test cases completion:</a:t>
            </a:r>
            <a:endParaRPr b="1"/>
          </a:p>
          <a:p>
            <a:pPr indent="-317500" lvl="0" marL="457200" rtl="0" algn="l">
              <a:spcBef>
                <a:spcPts val="0"/>
              </a:spcBef>
              <a:spcAft>
                <a:spcPts val="0"/>
              </a:spcAft>
              <a:buSzPts val="1400"/>
              <a:buChar char="●"/>
            </a:pPr>
            <a:r>
              <a:rPr lang="en-US"/>
              <a:t>Demo of Saarus Manufacturing and Accounting Process is Scheduled on Monday</a:t>
            </a:r>
            <a:endParaRPr/>
          </a:p>
        </p:txBody>
      </p:sp>
      <p:sp>
        <p:nvSpPr>
          <p:cNvPr id="196" name="Google Shape;196;p23"/>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[July 12-16)</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Complete Migration of KNK Finance Modules and handover and start migrating rest of the KNK modules.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Share Scripts of Data migration for review and plan for release?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Testing:</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Verts to Provide the KNK demo on Finance Modules.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Documentation:</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Verts Team to share the scope of improvements points found in KNK Finance Migration Migration so far.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Progress Analysis</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4"/>
          <p:cNvSpPr txBox="1"/>
          <p:nvPr/>
        </p:nvSpPr>
        <p:spPr>
          <a:xfrm>
            <a:off x="155600" y="1053250"/>
            <a:ext cx="49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Saarus Code Migration Status</a:t>
            </a:r>
            <a:endParaRPr>
              <a:latin typeface="Nunito SemiBold"/>
              <a:ea typeface="Nunito SemiBold"/>
              <a:cs typeface="Nunito SemiBold"/>
              <a:sym typeface="Nunito SemiBold"/>
            </a:endParaRPr>
          </a:p>
        </p:txBody>
      </p:sp>
      <p:pic>
        <p:nvPicPr>
          <p:cNvPr id="205" name="Google Shape;205;p24" title="Points scored"/>
          <p:cNvPicPr preferRelativeResize="0"/>
          <p:nvPr/>
        </p:nvPicPr>
        <p:blipFill>
          <a:blip r:embed="rId3">
            <a:alphaModFix/>
          </a:blip>
          <a:stretch>
            <a:fillRect/>
          </a:stretch>
        </p:blipFill>
        <p:spPr>
          <a:xfrm>
            <a:off x="152400" y="1605850"/>
            <a:ext cx="5534976" cy="4077500"/>
          </a:xfrm>
          <a:prstGeom prst="rect">
            <a:avLst/>
          </a:prstGeom>
          <a:noFill/>
          <a:ln>
            <a:noFill/>
          </a:ln>
        </p:spPr>
      </p:pic>
      <p:pic>
        <p:nvPicPr>
          <p:cNvPr id="206" name="Google Shape;206;p24" title="Points scored"/>
          <p:cNvPicPr preferRelativeResize="0"/>
          <p:nvPr/>
        </p:nvPicPr>
        <p:blipFill>
          <a:blip r:embed="rId4">
            <a:alphaModFix/>
          </a:blip>
          <a:stretch>
            <a:fillRect/>
          </a:stretch>
        </p:blipFill>
        <p:spPr>
          <a:xfrm>
            <a:off x="6274875" y="1605850"/>
            <a:ext cx="5317425" cy="4077500"/>
          </a:xfrm>
          <a:prstGeom prst="rect">
            <a:avLst/>
          </a:prstGeom>
          <a:noFill/>
          <a:ln>
            <a:noFill/>
          </a:ln>
        </p:spPr>
      </p:pic>
      <p:sp>
        <p:nvSpPr>
          <p:cNvPr id="207" name="Google Shape;207;p24"/>
          <p:cNvSpPr txBox="1"/>
          <p:nvPr/>
        </p:nvSpPr>
        <p:spPr>
          <a:xfrm>
            <a:off x="6340025" y="1052650"/>
            <a:ext cx="53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KNK Code Migration Status</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Risks and Issue</a:t>
            </a:r>
            <a:endParaRPr/>
          </a:p>
        </p:txBody>
      </p:sp>
      <p:sp>
        <p:nvSpPr>
          <p:cNvPr id="214" name="Google Shape;21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5" name="Google Shape;215;p25"/>
          <p:cNvSpPr txBox="1"/>
          <p:nvPr/>
        </p:nvSpPr>
        <p:spPr>
          <a:xfrm>
            <a:off x="514650" y="1053250"/>
            <a:ext cx="11334300" cy="1293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SemiBold"/>
              <a:buChar char="●"/>
            </a:pPr>
            <a:r>
              <a:rPr lang="en-US" sz="1800">
                <a:latin typeface="Nunito SemiBold"/>
                <a:ea typeface="Nunito SemiBold"/>
                <a:cs typeface="Nunito SemiBold"/>
                <a:sym typeface="Nunito SemiBold"/>
              </a:rPr>
              <a:t>Demo for complete Saarus ERP not yet given, We can not </a:t>
            </a:r>
            <a:r>
              <a:rPr lang="en-US" sz="1800">
                <a:latin typeface="Nunito SemiBold"/>
                <a:ea typeface="Nunito SemiBold"/>
                <a:cs typeface="Nunito SemiBold"/>
                <a:sym typeface="Nunito SemiBold"/>
              </a:rPr>
              <a:t>consider</a:t>
            </a:r>
            <a:r>
              <a:rPr lang="en-US" sz="1800">
                <a:latin typeface="Nunito SemiBold"/>
                <a:ea typeface="Nunito SemiBold"/>
                <a:cs typeface="Nunito SemiBold"/>
                <a:sym typeface="Nunito SemiBold"/>
              </a:rPr>
              <a:t> the code </a:t>
            </a:r>
            <a:r>
              <a:rPr lang="en-US" sz="1800">
                <a:latin typeface="Nunito SemiBold"/>
                <a:ea typeface="Nunito SemiBold"/>
                <a:cs typeface="Nunito SemiBold"/>
                <a:sym typeface="Nunito SemiBold"/>
              </a:rPr>
              <a:t>migration</a:t>
            </a:r>
            <a:r>
              <a:rPr lang="en-US" sz="1800">
                <a:latin typeface="Nunito SemiBold"/>
                <a:ea typeface="Nunito SemiBold"/>
                <a:cs typeface="Nunito SemiBold"/>
                <a:sym typeface="Nunito SemiBold"/>
              </a:rPr>
              <a:t> done yet. This is </a:t>
            </a:r>
            <a:r>
              <a:rPr lang="en-US" sz="1800">
                <a:latin typeface="Nunito SemiBold"/>
                <a:ea typeface="Nunito SemiBold"/>
                <a:cs typeface="Nunito SemiBold"/>
                <a:sym typeface="Nunito SemiBold"/>
              </a:rPr>
              <a:t>stretching</a:t>
            </a:r>
            <a:r>
              <a:rPr lang="en-US" sz="1800">
                <a:latin typeface="Nunito SemiBold"/>
                <a:ea typeface="Nunito SemiBold"/>
                <a:cs typeface="Nunito SemiBold"/>
                <a:sym typeface="Nunito SemiBold"/>
              </a:rPr>
              <a:t> further to the deadline.</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KNK Finance Modules demo not yet done, We are running </a:t>
            </a:r>
            <a:r>
              <a:rPr lang="en-US" sz="1800">
                <a:latin typeface="Nunito SemiBold"/>
                <a:ea typeface="Nunito SemiBold"/>
                <a:cs typeface="Nunito SemiBold"/>
                <a:sym typeface="Nunito SemiBold"/>
              </a:rPr>
              <a:t>behind</a:t>
            </a:r>
            <a:r>
              <a:rPr lang="en-US" sz="1800">
                <a:latin typeface="Nunito SemiBold"/>
                <a:ea typeface="Nunito SemiBold"/>
                <a:cs typeface="Nunito SemiBold"/>
                <a:sym typeface="Nunito SemiBold"/>
              </a:rPr>
              <a:t> the schedule on this.</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KNK Server we </a:t>
            </a:r>
            <a:r>
              <a:rPr lang="en-US" sz="1800">
                <a:latin typeface="Nunito SemiBold"/>
                <a:ea typeface="Nunito SemiBold"/>
                <a:cs typeface="Nunito SemiBold"/>
                <a:sym typeface="Nunito SemiBold"/>
              </a:rPr>
              <a:t>have</a:t>
            </a:r>
            <a:r>
              <a:rPr lang="en-US" sz="1800">
                <a:latin typeface="Nunito SemiBold"/>
                <a:ea typeface="Nunito SemiBold"/>
                <a:cs typeface="Nunito SemiBold"/>
                <a:sym typeface="Nunito SemiBold"/>
              </a:rPr>
              <a:t> a couple of modules, so not sure where we are on this.</a:t>
            </a:r>
            <a:endParaRPr sz="1800">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idx="1" type="subTitle"/>
          </p:nvPr>
        </p:nvSpPr>
        <p:spPr>
          <a:xfrm>
            <a:off x="6877481" y="1980313"/>
            <a:ext cx="48912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